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7" r:id="rId4"/>
    <p:sldId id="268" r:id="rId5"/>
    <p:sldId id="258" r:id="rId6"/>
    <p:sldId id="259" r:id="rId7"/>
    <p:sldId id="260" r:id="rId8"/>
    <p:sldId id="261" r:id="rId9"/>
    <p:sldId id="262" r:id="rId10"/>
    <p:sldId id="263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0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43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0C6A5-3158-4369-9E62-FB45D459CD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Regents Research </a:t>
            </a:r>
            <a:br>
              <a:rPr lang="en-US" dirty="0"/>
            </a:br>
            <a:r>
              <a:rPr lang="en-US" dirty="0"/>
              <a:t>Work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330125-FFF0-438D-808B-8E87051D57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November 2019</a:t>
            </a:r>
          </a:p>
        </p:txBody>
      </p:sp>
    </p:spTree>
    <p:extLst>
      <p:ext uri="{BB962C8B-B14F-4D97-AF65-F5344CB8AC3E}">
        <p14:creationId xmlns:p14="http://schemas.microsoft.com/office/powerpoint/2010/main" val="1865461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F2D39-AA47-469E-8452-5B1801F1D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20A93-4C14-42D8-9C32-312873491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Suspension rates vary widely even among the subset of schools with the greatest number and suspensions as % of enrollment</a:t>
            </a:r>
          </a:p>
          <a:p>
            <a:r>
              <a:rPr lang="en-US" dirty="0"/>
              <a:t>Schools with the highest suspension rates tend to be serving students of color</a:t>
            </a:r>
          </a:p>
          <a:p>
            <a:r>
              <a:rPr lang="en-US" dirty="0"/>
              <a:t>More work is needed to determine whether restorative justice practices, PBIS or other measures are being deployed in these schools.</a:t>
            </a:r>
          </a:p>
          <a:p>
            <a:r>
              <a:rPr lang="en-US" dirty="0"/>
              <a:t>Additional work is needed to determine the impact of high suspension rates on school culture</a:t>
            </a:r>
          </a:p>
          <a:p>
            <a:r>
              <a:rPr lang="en-US" dirty="0"/>
              <a:t>More work is needed to compare suspension rates to academic outcomes</a:t>
            </a:r>
          </a:p>
          <a:p>
            <a:r>
              <a:rPr lang="en-US" dirty="0"/>
              <a:t>Due to privacy reasons, racial data were not widely available for analysis.</a:t>
            </a:r>
          </a:p>
        </p:txBody>
      </p:sp>
    </p:spTree>
    <p:extLst>
      <p:ext uri="{BB962C8B-B14F-4D97-AF65-F5344CB8AC3E}">
        <p14:creationId xmlns:p14="http://schemas.microsoft.com/office/powerpoint/2010/main" val="2809859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7DF24-1DD4-4104-89E6-27D541FB4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Equity work will continue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2F287-F5EF-4CF6-AF21-D27524CBD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NASBE Policy Network – “Equity 2.0”</a:t>
            </a:r>
          </a:p>
          <a:p>
            <a:r>
              <a:rPr lang="en-US" dirty="0"/>
              <a:t>Goal is to develop a comprehensive equity plan</a:t>
            </a:r>
          </a:p>
          <a:p>
            <a:r>
              <a:rPr lang="en-US" dirty="0"/>
              <a:t>Open to board members and staff who are supporting equity work</a:t>
            </a:r>
          </a:p>
          <a:p>
            <a:r>
              <a:rPr lang="en-US" dirty="0"/>
              <a:t>Safe space to discuss issues of race and culture</a:t>
            </a:r>
          </a:p>
          <a:p>
            <a:r>
              <a:rPr lang="en-US" dirty="0"/>
              <a:t>Virtual coverings every other month thru September 2020 </a:t>
            </a:r>
          </a:p>
          <a:p>
            <a:r>
              <a:rPr lang="en-US" dirty="0"/>
              <a:t>Opportunities to hear from experts in the field as well as local boards engaged in equity work</a:t>
            </a:r>
          </a:p>
          <a:p>
            <a:r>
              <a:rPr lang="en-US" dirty="0"/>
              <a:t>NASBE will provide technical assistance</a:t>
            </a:r>
          </a:p>
          <a:p>
            <a:r>
              <a:rPr lang="en-US" dirty="0"/>
              <a:t>Opportunities to share expertise and network with other state boards</a:t>
            </a:r>
          </a:p>
          <a:p>
            <a:r>
              <a:rPr lang="en-US" dirty="0"/>
              <a:t>Opportunities to co-author publications</a:t>
            </a:r>
          </a:p>
          <a:p>
            <a:r>
              <a:rPr lang="en-US" dirty="0"/>
              <a:t>Participants may include at least one state board </a:t>
            </a:r>
            <a:r>
              <a:rPr lang="en-US"/>
              <a:t>member and/or </a:t>
            </a:r>
            <a:r>
              <a:rPr lang="en-US" dirty="0"/>
              <a:t>senior staff</a:t>
            </a:r>
          </a:p>
          <a:p>
            <a:r>
              <a:rPr lang="en-US" dirty="0"/>
              <a:t>Develop a Work Plan Template by mid-December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983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725DE-05BC-43A9-95CF-E339E6B02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</a:t>
            </a:r>
            <a:br>
              <a:rPr lang="en-US" dirty="0"/>
            </a:br>
            <a:r>
              <a:rPr lang="en-US" dirty="0"/>
              <a:t>NASBE</a:t>
            </a:r>
            <a:br>
              <a:rPr lang="en-US" dirty="0"/>
            </a:br>
            <a:r>
              <a:rPr lang="en-US" dirty="0"/>
              <a:t>LEEP Summer 2019 Cohort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53CEB-F848-41B0-98ED-2E8D3E6AD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LEEP - Leading for Excellence and Equity in Education</a:t>
            </a:r>
          </a:p>
          <a:p>
            <a:r>
              <a:rPr lang="en-US" dirty="0"/>
              <a:t>Two facilitators – one within NASBE and one outside consultant</a:t>
            </a:r>
          </a:p>
          <a:p>
            <a:r>
              <a:rPr lang="en-US" dirty="0"/>
              <a:t>Four convenings, two in the DC area and two virtually</a:t>
            </a:r>
          </a:p>
          <a:p>
            <a:r>
              <a:rPr lang="en-US" dirty="0"/>
              <a:t>LEEP cohort included several states including Georgia, Iowa, Washington, D.C., Kentucky, and North Carolina</a:t>
            </a:r>
          </a:p>
          <a:p>
            <a:r>
              <a:rPr lang="en-US" dirty="0"/>
              <a:t>Using the “Courageous Conversations Protocol” (Glenn E. Singleton) to guide discussion</a:t>
            </a:r>
          </a:p>
          <a:p>
            <a:r>
              <a:rPr lang="en-US" dirty="0"/>
              <a:t>Equity-based work must address historical and structural racism</a:t>
            </a:r>
          </a:p>
          <a:p>
            <a:r>
              <a:rPr lang="en-US" dirty="0"/>
              <a:t>New York State has a complicated historical backdrop for these discussions</a:t>
            </a:r>
          </a:p>
          <a:p>
            <a:pPr lvl="1"/>
            <a:r>
              <a:rPr lang="en-US" dirty="0"/>
              <a:t>enslavement of African-Americans</a:t>
            </a:r>
          </a:p>
          <a:p>
            <a:pPr lvl="1"/>
            <a:r>
              <a:rPr lang="en-US" dirty="0"/>
              <a:t>displacement of Indigenous peoples</a:t>
            </a:r>
          </a:p>
          <a:p>
            <a:pPr lvl="1"/>
            <a:r>
              <a:rPr lang="en-US" dirty="0"/>
              <a:t>a hub for newcomers with vast cultural and linguistic diversity</a:t>
            </a:r>
          </a:p>
        </p:txBody>
      </p:sp>
    </p:spTree>
    <p:extLst>
      <p:ext uri="{BB962C8B-B14F-4D97-AF65-F5344CB8AC3E}">
        <p14:creationId xmlns:p14="http://schemas.microsoft.com/office/powerpoint/2010/main" val="2456659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25D84-9E87-442B-A928-C559D0E174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Suspension Rates In New York County</a:t>
            </a:r>
            <a:br>
              <a:rPr lang="en-US" dirty="0"/>
            </a:br>
            <a:r>
              <a:rPr lang="en-US" sz="3200" dirty="0"/>
              <a:t>A Study of Disproportionality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54625B-B85D-4F49-94F4-01EE2CAFDF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November 2019</a:t>
            </a:r>
          </a:p>
        </p:txBody>
      </p:sp>
    </p:spTree>
    <p:extLst>
      <p:ext uri="{BB962C8B-B14F-4D97-AF65-F5344CB8AC3E}">
        <p14:creationId xmlns:p14="http://schemas.microsoft.com/office/powerpoint/2010/main" val="2031125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5AD3C-6082-495A-A430-4C9BC8496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944C6-D50F-4A7F-ACC6-DA2E6521B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82502"/>
            <a:ext cx="7315200" cy="5102246"/>
          </a:xfrm>
        </p:spPr>
        <p:txBody>
          <a:bodyPr/>
          <a:lstStyle/>
          <a:p>
            <a:r>
              <a:rPr lang="en-US" dirty="0"/>
              <a:t>Originally presented to NASBE LEEP Cohort in July 2019</a:t>
            </a:r>
          </a:p>
          <a:p>
            <a:r>
              <a:rPr lang="en-US" dirty="0"/>
              <a:t>Publicly available data from NYC Department of Education</a:t>
            </a:r>
          </a:p>
          <a:p>
            <a:r>
              <a:rPr lang="en-US" dirty="0"/>
              <a:t>2017-18 school year</a:t>
            </a:r>
          </a:p>
          <a:p>
            <a:r>
              <a:rPr lang="en-US" dirty="0"/>
              <a:t>Comparison Data on the 41 schools with the highest suspension rates in New York County (the Borough of Manhattan)</a:t>
            </a:r>
          </a:p>
          <a:p>
            <a:pPr lvl="1"/>
            <a:r>
              <a:rPr lang="en-US" dirty="0"/>
              <a:t>Community Schools Districts 1-6</a:t>
            </a:r>
          </a:p>
          <a:p>
            <a:pPr lvl="1"/>
            <a:r>
              <a:rPr lang="en-US" dirty="0"/>
              <a:t>Schools with 50 or more total removals/suspensions</a:t>
            </a:r>
          </a:p>
          <a:p>
            <a:pPr lvl="1"/>
            <a:r>
              <a:rPr lang="en-US" dirty="0"/>
              <a:t># of suspensions as a percentage of student enrollment</a:t>
            </a:r>
          </a:p>
          <a:p>
            <a:pPr lvl="1"/>
            <a:r>
              <a:rPr lang="en-US" dirty="0"/>
              <a:t># of students with 2 or more removals/suspensions in academic year</a:t>
            </a:r>
          </a:p>
          <a:p>
            <a:pPr lvl="1"/>
            <a:r>
              <a:rPr lang="en-US" dirty="0"/>
              <a:t>Compared # of students with multiple removals/suspensions against enrollment data</a:t>
            </a:r>
          </a:p>
          <a:p>
            <a:pPr lvl="1"/>
            <a:r>
              <a:rPr lang="en-US" dirty="0"/>
              <a:t>Comparing racial data is difficult because of privacy and NYC demographics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85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EB946-770F-4CD4-ADAB-7602C1972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Elementary Schools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11F62-A1C6-4314-A7FC-75C0C917D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7911" y="3043484"/>
            <a:ext cx="7172358" cy="3420988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PS 6 Lillie Devereaux Blake – </a:t>
            </a:r>
            <a:r>
              <a:rPr lang="en-US" b="1" dirty="0"/>
              <a:t>6</a:t>
            </a:r>
            <a:r>
              <a:rPr lang="en-US" dirty="0"/>
              <a:t> total removals/suspensions</a:t>
            </a:r>
          </a:p>
          <a:p>
            <a:r>
              <a:rPr lang="en-US" dirty="0"/>
              <a:t>PS 87 William Sherman – </a:t>
            </a:r>
            <a:r>
              <a:rPr lang="en-US" b="1" dirty="0"/>
              <a:t>fewer than 5 </a:t>
            </a:r>
            <a:r>
              <a:rPr lang="en-US" dirty="0"/>
              <a:t>total removals/suspensions</a:t>
            </a:r>
          </a:p>
          <a:p>
            <a:r>
              <a:rPr lang="en-US" dirty="0"/>
              <a:t>Schools A, B, and C are in communities serving primarily students of color in less affluent neighborhoods in Upper Manhattan</a:t>
            </a:r>
          </a:p>
          <a:p>
            <a:r>
              <a:rPr lang="en-US" dirty="0"/>
              <a:t>Schools A and B have suspension rates in excess of 25% of enrollment</a:t>
            </a:r>
          </a:p>
          <a:p>
            <a:r>
              <a:rPr lang="en-US" dirty="0"/>
              <a:t>Schools A and B have more than 5% of the student body being removed/suspended at least twice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02514A4-5972-4346-A112-30FDC3A53FAC}"/>
              </a:ext>
            </a:extLst>
          </p:cNvPr>
          <p:cNvGraphicFramePr>
            <a:graphicFrameLocks noGrp="1"/>
          </p:cNvGraphicFramePr>
          <p:nvPr/>
        </p:nvGraphicFramePr>
        <p:xfrm>
          <a:off x="3817911" y="678785"/>
          <a:ext cx="7315200" cy="25112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3404">
                  <a:extLst>
                    <a:ext uri="{9D8B030D-6E8A-4147-A177-3AD203B41FA5}">
                      <a16:colId xmlns:a16="http://schemas.microsoft.com/office/drawing/2014/main" val="4035722555"/>
                    </a:ext>
                  </a:extLst>
                </a:gridCol>
                <a:gridCol w="844539">
                  <a:extLst>
                    <a:ext uri="{9D8B030D-6E8A-4147-A177-3AD203B41FA5}">
                      <a16:colId xmlns:a16="http://schemas.microsoft.com/office/drawing/2014/main" val="2098411865"/>
                    </a:ext>
                  </a:extLst>
                </a:gridCol>
                <a:gridCol w="1391006">
                  <a:extLst>
                    <a:ext uri="{9D8B030D-6E8A-4147-A177-3AD203B41FA5}">
                      <a16:colId xmlns:a16="http://schemas.microsoft.com/office/drawing/2014/main" val="976178626"/>
                    </a:ext>
                  </a:extLst>
                </a:gridCol>
                <a:gridCol w="1440685">
                  <a:extLst>
                    <a:ext uri="{9D8B030D-6E8A-4147-A177-3AD203B41FA5}">
                      <a16:colId xmlns:a16="http://schemas.microsoft.com/office/drawing/2014/main" val="200894147"/>
                    </a:ext>
                  </a:extLst>
                </a:gridCol>
                <a:gridCol w="1552462">
                  <a:extLst>
                    <a:ext uri="{9D8B030D-6E8A-4147-A177-3AD203B41FA5}">
                      <a16:colId xmlns:a16="http://schemas.microsoft.com/office/drawing/2014/main" val="2056240096"/>
                    </a:ext>
                  </a:extLst>
                </a:gridCol>
                <a:gridCol w="1453104">
                  <a:extLst>
                    <a:ext uri="{9D8B030D-6E8A-4147-A177-3AD203B41FA5}">
                      <a16:colId xmlns:a16="http://schemas.microsoft.com/office/drawing/2014/main" val="3427118509"/>
                    </a:ext>
                  </a:extLst>
                </a:gridCol>
              </a:tblGrid>
              <a:tr h="14307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School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Enrollment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Total Removals/Suspensions (=&gt;50)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Suspensions/Removals % Enrollment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Students with 2 or More Suspensions/Removals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Students with 2 or more Suspensions/Removals % Enrollment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extLst>
                  <a:ext uri="{0D108BD9-81ED-4DB2-BD59-A6C34878D82A}">
                    <a16:rowId xmlns:a16="http://schemas.microsoft.com/office/drawing/2014/main" val="392408240"/>
                  </a:ext>
                </a:extLst>
              </a:tr>
              <a:tr h="1788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extLst>
                  <a:ext uri="{0D108BD9-81ED-4DB2-BD59-A6C34878D82A}">
                    <a16:rowId xmlns:a16="http://schemas.microsoft.com/office/drawing/2014/main" val="3606177188"/>
                  </a:ext>
                </a:extLst>
              </a:tr>
              <a:tr h="1788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extLst>
                  <a:ext uri="{0D108BD9-81ED-4DB2-BD59-A6C34878D82A}">
                    <a16:rowId xmlns:a16="http://schemas.microsoft.com/office/drawing/2014/main" val="536151289"/>
                  </a:ext>
                </a:extLst>
              </a:tr>
              <a:tr h="1788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extLst>
                  <a:ext uri="{0D108BD9-81ED-4DB2-BD59-A6C34878D82A}">
                    <a16:rowId xmlns:a16="http://schemas.microsoft.com/office/drawing/2014/main" val="2536769128"/>
                  </a:ext>
                </a:extLst>
              </a:tr>
              <a:tr h="1788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217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29.0%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7.4%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extLst>
                  <a:ext uri="{0D108BD9-81ED-4DB2-BD59-A6C34878D82A}">
                    <a16:rowId xmlns:a16="http://schemas.microsoft.com/office/drawing/2014/main" val="3670360272"/>
                  </a:ext>
                </a:extLst>
              </a:tr>
              <a:tr h="1788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250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27.2%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7.6%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extLst>
                  <a:ext uri="{0D108BD9-81ED-4DB2-BD59-A6C34878D82A}">
                    <a16:rowId xmlns:a16="http://schemas.microsoft.com/office/drawing/2014/main" val="355090517"/>
                  </a:ext>
                </a:extLst>
              </a:tr>
              <a:tr h="1862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8.7%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1.5%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52" marR="7452" marT="7452" marB="0" anchor="b"/>
                </a:tc>
                <a:extLst>
                  <a:ext uri="{0D108BD9-81ED-4DB2-BD59-A6C34878D82A}">
                    <a16:rowId xmlns:a16="http://schemas.microsoft.com/office/drawing/2014/main" val="1669626890"/>
                  </a:ext>
                </a:extLst>
              </a:tr>
            </a:tbl>
          </a:graphicData>
        </a:graphic>
      </p:graphicFrame>
      <p:sp>
        <p:nvSpPr>
          <p:cNvPr id="10" name="Oval 9">
            <a:extLst>
              <a:ext uri="{FF2B5EF4-FFF2-40B4-BE49-F238E27FC236}">
                <a16:creationId xmlns:a16="http://schemas.microsoft.com/office/drawing/2014/main" id="{2BC7749E-A30B-42FF-8098-362CF747A3E5}"/>
              </a:ext>
            </a:extLst>
          </p:cNvPr>
          <p:cNvSpPr/>
          <p:nvPr/>
        </p:nvSpPr>
        <p:spPr>
          <a:xfrm>
            <a:off x="6096000" y="2536724"/>
            <a:ext cx="944545" cy="50144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FCC102B-0D7F-4707-BFC7-5FDD6C52B51E}"/>
              </a:ext>
            </a:extLst>
          </p:cNvPr>
          <p:cNvSpPr/>
          <p:nvPr/>
        </p:nvSpPr>
        <p:spPr>
          <a:xfrm>
            <a:off x="7475511" y="2449339"/>
            <a:ext cx="944545" cy="588829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114E6C-EBEA-457C-94CA-475A9DF4363E}"/>
              </a:ext>
            </a:extLst>
          </p:cNvPr>
          <p:cNvSpPr txBox="1"/>
          <p:nvPr/>
        </p:nvSpPr>
        <p:spPr>
          <a:xfrm>
            <a:off x="208673" y="6279806"/>
            <a:ext cx="1986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NYC DOE</a:t>
            </a:r>
          </a:p>
        </p:txBody>
      </p:sp>
    </p:spTree>
    <p:extLst>
      <p:ext uri="{BB962C8B-B14F-4D97-AF65-F5344CB8AC3E}">
        <p14:creationId xmlns:p14="http://schemas.microsoft.com/office/powerpoint/2010/main" val="1663342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40697-0634-41BD-B341-665A6587D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K-8 Schools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2A34A70-CCF5-45AB-9A26-D9B9C2DF0F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31718" y="1605650"/>
            <a:ext cx="8360320" cy="168663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215586E-BC4A-4700-B73B-39E182007D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1718" y="738400"/>
            <a:ext cx="8360315" cy="860528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7FBAF3A-763F-43D6-968E-05B3EC98C96D}"/>
              </a:ext>
            </a:extLst>
          </p:cNvPr>
          <p:cNvSpPr txBox="1">
            <a:spLocks/>
          </p:cNvSpPr>
          <p:nvPr/>
        </p:nvSpPr>
        <p:spPr>
          <a:xfrm>
            <a:off x="3869268" y="172934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Special Music School – fewer than 5 removals/suspensions</a:t>
            </a:r>
          </a:p>
          <a:p>
            <a:r>
              <a:rPr lang="en-US" dirty="0"/>
              <a:t>Anderson School – fewer than 5 removals/suspensions</a:t>
            </a:r>
          </a:p>
          <a:p>
            <a:r>
              <a:rPr lang="en-US" dirty="0"/>
              <a:t>School E had over 100 suspensions and a suspension rate of 30%</a:t>
            </a:r>
          </a:p>
          <a:p>
            <a:pPr lvl="1"/>
            <a:r>
              <a:rPr lang="en-US" dirty="0"/>
              <a:t>Students with 2 or more suspensions were evenly split between General Ed and Special Ed students, suggesting disproportionality; </a:t>
            </a:r>
          </a:p>
          <a:p>
            <a:pPr lvl="1"/>
            <a:r>
              <a:rPr lang="en-US" dirty="0"/>
              <a:t>¼ were </a:t>
            </a:r>
            <a:r>
              <a:rPr lang="en-US" dirty="0" err="1"/>
              <a:t>SiTH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Mostly male (22/28, or 76%);</a:t>
            </a:r>
          </a:p>
          <a:p>
            <a:pPr lvl="1"/>
            <a:r>
              <a:rPr lang="en-US" dirty="0"/>
              <a:t>Mostly black (24/28, or 86%)</a:t>
            </a:r>
          </a:p>
          <a:p>
            <a:pPr lvl="1"/>
            <a:r>
              <a:rPr lang="en-US" dirty="0"/>
              <a:t>This school currently is on the CSI/TSI list of schools needing academic support</a:t>
            </a:r>
          </a:p>
          <a:p>
            <a:r>
              <a:rPr lang="en-US" dirty="0"/>
              <a:t>Approximately twice the suspension rate of other K-8 schools that have the highest suspension rates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28C3746-A46E-4A83-8EB4-CBEAFB7ECFFE}"/>
              </a:ext>
            </a:extLst>
          </p:cNvPr>
          <p:cNvSpPr/>
          <p:nvPr/>
        </p:nvSpPr>
        <p:spPr>
          <a:xfrm>
            <a:off x="7611875" y="1722626"/>
            <a:ext cx="944545" cy="59592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CCA7F5-3B36-42B8-A755-3EF47E2EE4F8}"/>
              </a:ext>
            </a:extLst>
          </p:cNvPr>
          <p:cNvSpPr txBox="1"/>
          <p:nvPr/>
        </p:nvSpPr>
        <p:spPr>
          <a:xfrm>
            <a:off x="0" y="6371303"/>
            <a:ext cx="1986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NYC DOE</a:t>
            </a:r>
          </a:p>
        </p:txBody>
      </p:sp>
    </p:spTree>
    <p:extLst>
      <p:ext uri="{BB962C8B-B14F-4D97-AF65-F5344CB8AC3E}">
        <p14:creationId xmlns:p14="http://schemas.microsoft.com/office/powerpoint/2010/main" val="3466576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DF029-17F6-494B-9FE6-87E8F8EDE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n-US" dirty="0"/>
              <a:t>Middle Schools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FDFFEF8-6131-4138-B97B-CE625A8230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0461" y="766100"/>
            <a:ext cx="8268921" cy="105026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1CFBC97-EAF8-421F-B3B2-1B4D8ECDDE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0451" y="1797514"/>
            <a:ext cx="8268929" cy="1722436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9A12DA6F-F151-43E6-965D-F44B881560C9}"/>
              </a:ext>
            </a:extLst>
          </p:cNvPr>
          <p:cNvSpPr txBox="1">
            <a:spLocks/>
          </p:cNvSpPr>
          <p:nvPr/>
        </p:nvSpPr>
        <p:spPr>
          <a:xfrm>
            <a:off x="3869268" y="766100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MS 54 Booker T. Washington</a:t>
            </a:r>
          </a:p>
          <a:p>
            <a:pPr lvl="1"/>
            <a:r>
              <a:rPr lang="en-US" b="1" dirty="0"/>
              <a:t>17 </a:t>
            </a:r>
            <a:r>
              <a:rPr lang="en-US" dirty="0"/>
              <a:t>total removals/suspensions</a:t>
            </a:r>
          </a:p>
          <a:p>
            <a:pPr lvl="1"/>
            <a:r>
              <a:rPr lang="en-US" dirty="0"/>
              <a:t>2% of enrollment</a:t>
            </a:r>
          </a:p>
          <a:p>
            <a:r>
              <a:rPr lang="en-US" dirty="0"/>
              <a:t>Suspension rates are high in this group  - greater than 25% in 4 out of 5 schools</a:t>
            </a:r>
          </a:p>
          <a:p>
            <a:r>
              <a:rPr lang="en-US" dirty="0"/>
              <a:t>These schools serve diverse communities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FA6DC32-6B2C-4EC9-A4B7-A0B43E8A1A62}"/>
              </a:ext>
            </a:extLst>
          </p:cNvPr>
          <p:cNvSpPr/>
          <p:nvPr/>
        </p:nvSpPr>
        <p:spPr>
          <a:xfrm>
            <a:off x="7611875" y="1713966"/>
            <a:ext cx="944545" cy="1560176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81C3336-AC57-4508-B0A9-1BC2D889231F}"/>
              </a:ext>
            </a:extLst>
          </p:cNvPr>
          <p:cNvSpPr txBox="1"/>
          <p:nvPr/>
        </p:nvSpPr>
        <p:spPr>
          <a:xfrm>
            <a:off x="0" y="6371303"/>
            <a:ext cx="1986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NYC DOE</a:t>
            </a:r>
          </a:p>
        </p:txBody>
      </p:sp>
    </p:spTree>
    <p:extLst>
      <p:ext uri="{BB962C8B-B14F-4D97-AF65-F5344CB8AC3E}">
        <p14:creationId xmlns:p14="http://schemas.microsoft.com/office/powerpoint/2010/main" val="1551881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5438C-4057-4E36-934B-356987970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Schools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14D104B-9305-4D11-B84D-A2DCE1D14E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65639" y="969337"/>
            <a:ext cx="8203476" cy="492018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59B3A31-857A-4190-9CDE-34E94009D2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5635" y="238214"/>
            <a:ext cx="8203481" cy="729277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96BB0BE9-FA4E-4289-AF9E-569FFE8E9DE6}"/>
              </a:ext>
            </a:extLst>
          </p:cNvPr>
          <p:cNvSpPr/>
          <p:nvPr/>
        </p:nvSpPr>
        <p:spPr>
          <a:xfrm>
            <a:off x="6220339" y="2802816"/>
            <a:ext cx="944545" cy="683756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5DDED77-39F3-406E-AF6F-01EF4F181C23}"/>
              </a:ext>
            </a:extLst>
          </p:cNvPr>
          <p:cNvSpPr/>
          <p:nvPr/>
        </p:nvSpPr>
        <p:spPr>
          <a:xfrm>
            <a:off x="10994536" y="2802816"/>
            <a:ext cx="944545" cy="683756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030016F-2A62-4BB5-ADC3-1E1DBBD0FA40}"/>
              </a:ext>
            </a:extLst>
          </p:cNvPr>
          <p:cNvSpPr txBox="1">
            <a:spLocks/>
          </p:cNvSpPr>
          <p:nvPr/>
        </p:nvSpPr>
        <p:spPr>
          <a:xfrm>
            <a:off x="3646418" y="5626359"/>
            <a:ext cx="8545582" cy="1114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r>
              <a:rPr lang="en-US" dirty="0"/>
              <a:t>Stuyvesant HS – </a:t>
            </a:r>
            <a:r>
              <a:rPr lang="en-US" b="1" dirty="0"/>
              <a:t>41</a:t>
            </a:r>
            <a:r>
              <a:rPr lang="en-US" dirty="0"/>
              <a:t> total removals/suspensions (1% of enrollment)</a:t>
            </a:r>
          </a:p>
          <a:p>
            <a:r>
              <a:rPr lang="en-US" dirty="0"/>
              <a:t>Note: School EE Closed in 2018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CC72FBB-C52B-482E-95B0-688FC4556611}"/>
              </a:ext>
            </a:extLst>
          </p:cNvPr>
          <p:cNvSpPr/>
          <p:nvPr/>
        </p:nvSpPr>
        <p:spPr>
          <a:xfrm>
            <a:off x="7670504" y="2745244"/>
            <a:ext cx="944545" cy="683756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13CE91C-4FF3-4D6D-AABD-122160161D6E}"/>
              </a:ext>
            </a:extLst>
          </p:cNvPr>
          <p:cNvSpPr/>
          <p:nvPr/>
        </p:nvSpPr>
        <p:spPr>
          <a:xfrm>
            <a:off x="6222033" y="1551479"/>
            <a:ext cx="944545" cy="51957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F02CEAD-A0C9-4C50-9CEE-76482A31D35D}"/>
              </a:ext>
            </a:extLst>
          </p:cNvPr>
          <p:cNvSpPr/>
          <p:nvPr/>
        </p:nvSpPr>
        <p:spPr>
          <a:xfrm>
            <a:off x="6096000" y="778284"/>
            <a:ext cx="944545" cy="51957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45D78DE-D2AF-4B5C-8D6F-6A81E2F31EDF}"/>
              </a:ext>
            </a:extLst>
          </p:cNvPr>
          <p:cNvSpPr txBox="1"/>
          <p:nvPr/>
        </p:nvSpPr>
        <p:spPr>
          <a:xfrm>
            <a:off x="0" y="6371303"/>
            <a:ext cx="1986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NYC DOE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A16EED2-84AA-47F2-B0E5-9110DA4CF061}"/>
              </a:ext>
            </a:extLst>
          </p:cNvPr>
          <p:cNvSpPr/>
          <p:nvPr/>
        </p:nvSpPr>
        <p:spPr>
          <a:xfrm>
            <a:off x="7670504" y="4521151"/>
            <a:ext cx="944545" cy="683756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B825BC3-780B-48ED-8E12-C196ABCFFCC5}"/>
              </a:ext>
            </a:extLst>
          </p:cNvPr>
          <p:cNvSpPr/>
          <p:nvPr/>
        </p:nvSpPr>
        <p:spPr>
          <a:xfrm>
            <a:off x="7616562" y="778284"/>
            <a:ext cx="944545" cy="51957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03EF4B5-03BB-4A22-A8C5-4AFE037BED60}"/>
              </a:ext>
            </a:extLst>
          </p:cNvPr>
          <p:cNvSpPr/>
          <p:nvPr/>
        </p:nvSpPr>
        <p:spPr>
          <a:xfrm>
            <a:off x="7658166" y="1478458"/>
            <a:ext cx="944545" cy="51957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430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E25F3-77CA-48EB-86AD-43EAFB676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Secondary Schools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B5B2E-D52F-4AAF-99F7-8BEC7AB6D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7590" y="1737360"/>
            <a:ext cx="7315200" cy="5120640"/>
          </a:xfrm>
        </p:spPr>
        <p:txBody>
          <a:bodyPr/>
          <a:lstStyle/>
          <a:p>
            <a:r>
              <a:rPr lang="en-US" dirty="0"/>
              <a:t>Columbia Secondary School – </a:t>
            </a:r>
            <a:r>
              <a:rPr lang="en-US" b="1" dirty="0"/>
              <a:t>fewer than 5</a:t>
            </a:r>
            <a:r>
              <a:rPr lang="en-US" dirty="0"/>
              <a:t> removals/suspensions</a:t>
            </a:r>
          </a:p>
          <a:p>
            <a:r>
              <a:rPr lang="en-US" dirty="0"/>
              <a:t>School JJ had previously been under state receivership for poor academic performance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6D955A-1029-4CE3-A404-87D497CFE2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5092" y="1672806"/>
            <a:ext cx="8143507" cy="198234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33FD3F6-336D-4B0F-A964-6333974EA7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5092" y="788678"/>
            <a:ext cx="8143507" cy="874562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C98478A8-1DB9-45BB-AE55-81D754306B94}"/>
              </a:ext>
            </a:extLst>
          </p:cNvPr>
          <p:cNvSpPr/>
          <p:nvPr/>
        </p:nvSpPr>
        <p:spPr>
          <a:xfrm>
            <a:off x="7694016" y="1456671"/>
            <a:ext cx="944545" cy="82601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F6DFC7-55B4-4532-8FAA-C311870B6D73}"/>
              </a:ext>
            </a:extLst>
          </p:cNvPr>
          <p:cNvSpPr txBox="1"/>
          <p:nvPr/>
        </p:nvSpPr>
        <p:spPr>
          <a:xfrm>
            <a:off x="0" y="6371303"/>
            <a:ext cx="1986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NYC DOE</a:t>
            </a:r>
          </a:p>
        </p:txBody>
      </p:sp>
    </p:spTree>
    <p:extLst>
      <p:ext uri="{BB962C8B-B14F-4D97-AF65-F5344CB8AC3E}">
        <p14:creationId xmlns:p14="http://schemas.microsoft.com/office/powerpoint/2010/main" val="1671306935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2688</TotalTime>
  <Words>709</Words>
  <Application>Microsoft Office PowerPoint</Application>
  <PresentationFormat>Widescreen</PresentationFormat>
  <Paragraphs>133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Corbel</vt:lpstr>
      <vt:lpstr>Wingdings 2</vt:lpstr>
      <vt:lpstr>Frame</vt:lpstr>
      <vt:lpstr>Regents Research  Work Group</vt:lpstr>
      <vt:lpstr>Recap: NASBE LEEP Summer 2019 Cohort</vt:lpstr>
      <vt:lpstr>Suspension Rates In New York County A Study of Disproportionality</vt:lpstr>
      <vt:lpstr>Methodology</vt:lpstr>
      <vt:lpstr>Elementary Schools</vt:lpstr>
      <vt:lpstr>K-8 Schools</vt:lpstr>
      <vt:lpstr>Middle Schools</vt:lpstr>
      <vt:lpstr>High Schools</vt:lpstr>
      <vt:lpstr>Secondary Schools</vt:lpstr>
      <vt:lpstr>Conclusions</vt:lpstr>
      <vt:lpstr>Equity work will continue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Regents Research Workgroup</dc:title>
  <dc:creator>Nan Mead</dc:creator>
  <cp:lastModifiedBy>Jennifer Mickel</cp:lastModifiedBy>
  <cp:revision>36</cp:revision>
  <dcterms:created xsi:type="dcterms:W3CDTF">2019-06-30T16:36:18Z</dcterms:created>
  <dcterms:modified xsi:type="dcterms:W3CDTF">2019-11-01T20:33:08Z</dcterms:modified>
</cp:coreProperties>
</file>